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2" r:id="rId3"/>
    <p:sldId id="311" r:id="rId4"/>
    <p:sldId id="318" r:id="rId5"/>
    <p:sldId id="323" r:id="rId6"/>
    <p:sldId id="327" r:id="rId7"/>
    <p:sldId id="329" r:id="rId8"/>
    <p:sldId id="328" r:id="rId9"/>
    <p:sldId id="330" r:id="rId10"/>
    <p:sldId id="325" r:id="rId11"/>
    <p:sldId id="321" r:id="rId12"/>
    <p:sldId id="25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C7E0"/>
    <a:srgbClr val="5D4BA7"/>
    <a:srgbClr val="2A3C98"/>
    <a:srgbClr val="653BF4"/>
    <a:srgbClr val="22D2FB"/>
    <a:srgbClr val="0000B6"/>
    <a:srgbClr val="BFBFBF"/>
    <a:srgbClr val="FFFFFF"/>
    <a:srgbClr val="1ED4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7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758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39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83226-47E3-472C-B15B-7FA363C3D0A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6C058-C6A1-4955-9452-06A07117A5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FDF1D-D10F-4803-B50A-795A5B346A3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6D64C-C789-4163-85A3-7E3FC8D9A4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true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A3C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五边形 14"/>
          <p:cNvSpPr/>
          <p:nvPr userDrawn="true"/>
        </p:nvSpPr>
        <p:spPr>
          <a:xfrm>
            <a:off x="0" y="0"/>
            <a:ext cx="8270240" cy="6858000"/>
          </a:xfrm>
          <a:prstGeom prst="homePlate">
            <a:avLst>
              <a:gd name="adj" fmla="val 32815"/>
            </a:avLst>
          </a:prstGeom>
          <a:gradFill>
            <a:gsLst>
              <a:gs pos="0">
                <a:srgbClr val="22D2FB"/>
              </a:gs>
              <a:gs pos="50000">
                <a:srgbClr val="653BF4"/>
              </a:gs>
              <a:gs pos="90000">
                <a:srgbClr val="2A3C98"/>
              </a:gs>
            </a:gsLst>
            <a:lin ang="0" scaled="true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 userDrawn="true"/>
        </p:nvSpPr>
        <p:spPr>
          <a:xfrm rot="16200000">
            <a:off x="7579360" y="2245360"/>
            <a:ext cx="6858000" cy="2367280"/>
          </a:xfrm>
          <a:prstGeom prst="triangle">
            <a:avLst>
              <a:gd name="adj" fmla="val 50297"/>
            </a:avLst>
          </a:prstGeom>
          <a:gradFill flip="none" rotWithShape="true">
            <a:gsLst>
              <a:gs pos="0">
                <a:srgbClr val="653BF4"/>
              </a:gs>
              <a:gs pos="50000">
                <a:srgbClr val="2A3C98">
                  <a:alpha val="50000"/>
                </a:srgbClr>
              </a:gs>
              <a:gs pos="100000">
                <a:srgbClr val="2A3C98"/>
              </a:gs>
            </a:gsLst>
            <a:lin ang="16200000" scaled="true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" name="组合 3"/>
          <p:cNvGrpSpPr/>
          <p:nvPr userDrawn="true"/>
        </p:nvGrpSpPr>
        <p:grpSpPr>
          <a:xfrm>
            <a:off x="7030085" y="2710975"/>
            <a:ext cx="4248150" cy="1468291"/>
            <a:chOff x="7030085" y="2679442"/>
            <a:chExt cx="4248150" cy="1468291"/>
          </a:xfrm>
        </p:grpSpPr>
        <p:pic>
          <p:nvPicPr>
            <p:cNvPr id="8" name="图片 7"/>
            <p:cNvPicPr>
              <a:picLocks noChangeAspect="true"/>
            </p:cNvPicPr>
            <p:nvPr userDrawn="true"/>
          </p:nvPicPr>
          <p:blipFill rotWithShape="true">
            <a:blip r:embed="rId2">
              <a:extLst>
                <a:ext uri="{28A0092B-C50C-407E-A947-70E740481C1C}">
                  <a14:useLocalDpi xmlns:a14="http://schemas.microsoft.com/office/drawing/2010/main" val="false"/>
                </a:ext>
              </a:extLst>
            </a:blip>
            <a:srcRect l="35841" t="13192" r="35423" b="68552"/>
            <a:stretch>
              <a:fillRect/>
            </a:stretch>
          </p:blipFill>
          <p:spPr>
            <a:xfrm>
              <a:off x="8030972" y="2679442"/>
              <a:ext cx="2246376" cy="866140"/>
            </a:xfrm>
            <a:prstGeom prst="rect">
              <a:avLst/>
            </a:prstGeom>
          </p:spPr>
        </p:pic>
        <p:sp>
          <p:nvSpPr>
            <p:cNvPr id="3" name="文本框 2"/>
            <p:cNvSpPr txBox="true"/>
            <p:nvPr userDrawn="true"/>
          </p:nvSpPr>
          <p:spPr>
            <a:xfrm>
              <a:off x="7030085" y="3779433"/>
              <a:ext cx="4248150" cy="3683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i="1" dirty="0">
                  <a:gradFill flip="none" rotWithShape="true">
                    <a:gsLst>
                      <a:gs pos="0">
                        <a:srgbClr val="5DC7E0"/>
                      </a:gs>
                      <a:gs pos="100000">
                        <a:schemeClr val="bg1"/>
                      </a:gs>
                    </a:gsLst>
                    <a:lin ang="5400000" scaled="true"/>
                    <a:tileRect/>
                  </a:gradFill>
                  <a:latin typeface="HarmonyOS Sans SC" panose="00000500000000000000" pitchFamily="2" charset="-122"/>
                  <a:ea typeface="HarmonyOS Sans SC" panose="00000500000000000000" pitchFamily="2" charset="-122"/>
                </a:rPr>
                <a:t>2024</a:t>
              </a:r>
              <a:r>
                <a:rPr lang="zh-CN" altLang="en-US" sz="1800" b="1" i="1" dirty="0">
                  <a:gradFill flip="none" rotWithShape="true">
                    <a:gsLst>
                      <a:gs pos="0">
                        <a:srgbClr val="5DC7E0"/>
                      </a:gs>
                      <a:gs pos="100000">
                        <a:schemeClr val="bg1"/>
                      </a:gs>
                    </a:gsLst>
                    <a:lin ang="5400000" scaled="true"/>
                    <a:tileRect/>
                  </a:gradFill>
                  <a:latin typeface="HarmonyOS Sans SC" panose="00000500000000000000" pitchFamily="2" charset="-122"/>
                  <a:ea typeface="HarmonyOS Sans SC" panose="00000500000000000000" pitchFamily="2" charset="-122"/>
                </a:rPr>
                <a:t>年“数据要素</a:t>
              </a:r>
              <a:r>
                <a:rPr lang="en-US" altLang="zh-CN" sz="1800" b="1" i="1" dirty="0">
                  <a:gradFill flip="none" rotWithShape="true">
                    <a:gsLst>
                      <a:gs pos="0">
                        <a:srgbClr val="5DC7E0"/>
                      </a:gs>
                      <a:gs pos="100000">
                        <a:schemeClr val="bg1"/>
                      </a:gs>
                    </a:gsLst>
                    <a:lin ang="5400000" scaled="true"/>
                    <a:tileRect/>
                  </a:gradFill>
                  <a:latin typeface="HarmonyOS Sans SC" panose="00000500000000000000" pitchFamily="2" charset="-122"/>
                  <a:ea typeface="HarmonyOS Sans SC" panose="00000500000000000000" pitchFamily="2" charset="-122"/>
                </a:rPr>
                <a:t>×”</a:t>
              </a:r>
              <a:r>
                <a:rPr lang="zh-CN" altLang="en-US" sz="1800" b="1" i="1" dirty="0">
                  <a:gradFill flip="none" rotWithShape="true">
                    <a:gsLst>
                      <a:gs pos="0">
                        <a:srgbClr val="5DC7E0"/>
                      </a:gs>
                      <a:gs pos="100000">
                        <a:schemeClr val="bg1"/>
                      </a:gs>
                    </a:gsLst>
                    <a:lin ang="5400000" scaled="true"/>
                    <a:tileRect/>
                  </a:gradFill>
                  <a:latin typeface="HarmonyOS Sans SC" panose="00000500000000000000" pitchFamily="2" charset="-122"/>
                  <a:ea typeface="HarmonyOS Sans SC" panose="00000500000000000000" pitchFamily="2" charset="-122"/>
                </a:rPr>
                <a:t>大赛吉林省分赛</a:t>
              </a:r>
              <a:endParaRPr lang="en-US" altLang="zh-CN" sz="1800" b="1" i="1" dirty="0">
                <a:gradFill flip="none" rotWithShape="true">
                  <a:gsLst>
                    <a:gs pos="0">
                      <a:srgbClr val="5DC7E0"/>
                    </a:gs>
                    <a:gs pos="100000">
                      <a:schemeClr val="bg1"/>
                    </a:gs>
                  </a:gsLst>
                  <a:lin ang="5400000" scaled="true"/>
                  <a:tileRect/>
                </a:gradFill>
                <a:latin typeface="HarmonyOS Sans SC" panose="00000500000000000000" pitchFamily="2" charset="-122"/>
                <a:ea typeface="HarmonyOS Sans SC" panose="00000500000000000000" pitchFamily="2" charset="-122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true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5DC7E0"/>
              </a:gs>
              <a:gs pos="50000">
                <a:srgbClr val="5D4BA7"/>
              </a:gs>
              <a:gs pos="100000">
                <a:srgbClr val="2A3C98"/>
              </a:gs>
            </a:gsLst>
            <a:lin ang="0" scaled="true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4" name="文本框 3"/>
          <p:cNvSpPr txBox="true"/>
          <p:nvPr userDrawn="true"/>
        </p:nvSpPr>
        <p:spPr>
          <a:xfrm>
            <a:off x="2875281" y="2921167"/>
            <a:ext cx="158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gradFill>
                  <a:gsLst>
                    <a:gs pos="0">
                      <a:srgbClr val="5DC7E0"/>
                    </a:gs>
                    <a:gs pos="100000">
                      <a:schemeClr val="bg1"/>
                    </a:gs>
                  </a:gsLst>
                  <a:lin ang="5400000" scaled="true"/>
                </a:gra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目录</a:t>
            </a:r>
            <a:endParaRPr lang="en-US" altLang="zh-CN" sz="4400" b="1" dirty="0">
              <a:gradFill>
                <a:gsLst>
                  <a:gs pos="0">
                    <a:srgbClr val="5DC7E0"/>
                  </a:gs>
                  <a:gs pos="100000">
                    <a:schemeClr val="bg1"/>
                  </a:gs>
                </a:gsLst>
                <a:lin ang="5400000" scaled="true"/>
              </a:gra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 algn="ctr"/>
            <a:r>
              <a:rPr lang="en-US" altLang="zh-CN" sz="1600" b="1" dirty="0">
                <a:gradFill>
                  <a:gsLst>
                    <a:gs pos="0">
                      <a:srgbClr val="5DC7E0"/>
                    </a:gs>
                    <a:gs pos="100000">
                      <a:schemeClr val="bg1"/>
                    </a:gs>
                  </a:gsLst>
                  <a:lin ang="5400000" scaled="true"/>
                </a:gra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CONTENT</a:t>
            </a:r>
            <a:endParaRPr lang="en-US" altLang="zh-CN" sz="1600" b="1" dirty="0">
              <a:gradFill>
                <a:gsLst>
                  <a:gs pos="0">
                    <a:srgbClr val="5DC7E0"/>
                  </a:gs>
                  <a:gs pos="100000">
                    <a:schemeClr val="bg1"/>
                  </a:gs>
                </a:gsLst>
                <a:lin ang="5400000" scaled="true"/>
              </a:gra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13" name="等腰三角形 12"/>
          <p:cNvSpPr/>
          <p:nvPr userDrawn="true"/>
        </p:nvSpPr>
        <p:spPr>
          <a:xfrm rot="5400000" flipH="true">
            <a:off x="-1869440" y="2245360"/>
            <a:ext cx="6858000" cy="2367280"/>
          </a:xfrm>
          <a:prstGeom prst="triangle">
            <a:avLst>
              <a:gd name="adj" fmla="val 49890"/>
            </a:avLst>
          </a:prstGeom>
          <a:gradFill flip="none" rotWithShape="true">
            <a:gsLst>
              <a:gs pos="0">
                <a:srgbClr val="5DC7E0">
                  <a:alpha val="0"/>
                </a:srgbClr>
              </a:gs>
              <a:gs pos="80000">
                <a:srgbClr val="2A3C98"/>
              </a:gs>
            </a:gsLst>
            <a:lin ang="16200000" scaled="true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5" name="图片 14"/>
          <p:cNvPicPr>
            <a:picLocks noChangeAspect="true"/>
          </p:cNvPicPr>
          <p:nvPr userDrawn="true"/>
        </p:nvPicPr>
        <p:blipFill rotWithShape="true">
          <a:blip r:embed="rId2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 l="34601" t="57589" r="34658" b="22818"/>
          <a:stretch>
            <a:fillRect/>
          </a:stretch>
        </p:blipFill>
        <p:spPr>
          <a:xfrm>
            <a:off x="456457" y="3152641"/>
            <a:ext cx="1428967" cy="5527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61468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82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defRPr>
            </a:lvl1pPr>
          </a:lstStyle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8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8442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tint val="82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defRPr>
            </a:lvl1pPr>
          </a:lstStyle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10" name="矩形 9"/>
          <p:cNvSpPr/>
          <p:nvPr userDrawn="true"/>
        </p:nvSpPr>
        <p:spPr>
          <a:xfrm>
            <a:off x="0" y="404544"/>
            <a:ext cx="9435143" cy="728980"/>
          </a:xfrm>
          <a:prstGeom prst="rect">
            <a:avLst/>
          </a:prstGeom>
          <a:gradFill flip="none" rotWithShape="true">
            <a:gsLst>
              <a:gs pos="0">
                <a:srgbClr val="22D2FB"/>
              </a:gs>
              <a:gs pos="100000">
                <a:srgbClr val="2A3C98"/>
              </a:gs>
            </a:gsLst>
            <a:lin ang="0" scaled="true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2" name="图片 1"/>
          <p:cNvPicPr>
            <a:picLocks noChangeAspect="true"/>
          </p:cNvPicPr>
          <p:nvPr userDrawn="true"/>
        </p:nvPicPr>
        <p:blipFill rotWithShape="true">
          <a:blip r:embed="rId2"/>
          <a:srcRect t="12044" b="68709"/>
          <a:stretch>
            <a:fillRect/>
          </a:stretch>
        </p:blipFill>
        <p:spPr>
          <a:xfrm>
            <a:off x="9435143" y="404544"/>
            <a:ext cx="2756857" cy="7289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true"/>
        </p:nvSpPr>
        <p:spPr>
          <a:xfrm>
            <a:off x="0" y="404544"/>
            <a:ext cx="12192000" cy="728980"/>
          </a:xfrm>
          <a:prstGeom prst="rect">
            <a:avLst/>
          </a:prstGeom>
          <a:gradFill flip="none" rotWithShape="true">
            <a:gsLst>
              <a:gs pos="0">
                <a:srgbClr val="22D2FB"/>
              </a:gs>
              <a:gs pos="100000">
                <a:srgbClr val="2A3C98"/>
              </a:gs>
            </a:gsLst>
            <a:lin ang="0" scaled="true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61468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82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defRPr>
            </a:lvl1pPr>
          </a:lstStyle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8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8442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tint val="82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defRPr>
            </a:lvl1pPr>
          </a:lstStyle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pic>
        <p:nvPicPr>
          <p:cNvPr id="5" name="图片 4"/>
          <p:cNvPicPr>
            <a:picLocks noChangeAspect="true"/>
          </p:cNvPicPr>
          <p:nvPr userDrawn="true"/>
        </p:nvPicPr>
        <p:blipFill rotWithShape="true">
          <a:blip r:embed="rId2"/>
          <a:srcRect t="57016" b="23738"/>
          <a:stretch>
            <a:fillRect/>
          </a:stretch>
        </p:blipFill>
        <p:spPr>
          <a:xfrm>
            <a:off x="9435143" y="404544"/>
            <a:ext cx="2756857" cy="7289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61468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82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defRPr>
            </a:lvl1pPr>
          </a:lstStyle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8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88442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>
                    <a:tint val="82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defRPr>
            </a:lvl1pPr>
          </a:lstStyle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3" name="矩形 2"/>
          <p:cNvSpPr/>
          <p:nvPr userDrawn="true"/>
        </p:nvSpPr>
        <p:spPr>
          <a:xfrm>
            <a:off x="0" y="404544"/>
            <a:ext cx="9435143" cy="728980"/>
          </a:xfrm>
          <a:prstGeom prst="rect">
            <a:avLst/>
          </a:prstGeom>
          <a:gradFill flip="none" rotWithShape="true">
            <a:gsLst>
              <a:gs pos="0">
                <a:srgbClr val="22D2FB"/>
              </a:gs>
              <a:gs pos="100000">
                <a:schemeClr val="bg1"/>
              </a:gs>
            </a:gsLst>
            <a:lin ang="0" scaled="true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pic>
        <p:nvPicPr>
          <p:cNvPr id="6" name="图片 5"/>
          <p:cNvPicPr>
            <a:picLocks noChangeAspect="true"/>
          </p:cNvPicPr>
          <p:nvPr userDrawn="true"/>
        </p:nvPicPr>
        <p:blipFill rotWithShape="true">
          <a:blip r:embed="rId2"/>
          <a:srcRect t="80754"/>
          <a:stretch>
            <a:fillRect/>
          </a:stretch>
        </p:blipFill>
        <p:spPr>
          <a:xfrm>
            <a:off x="9435143" y="398851"/>
            <a:ext cx="2756857" cy="7289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true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A3C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箭头: 五边形 35"/>
          <p:cNvSpPr/>
          <p:nvPr userDrawn="true"/>
        </p:nvSpPr>
        <p:spPr>
          <a:xfrm flipH="true">
            <a:off x="3921760" y="0"/>
            <a:ext cx="8270240" cy="6858000"/>
          </a:xfrm>
          <a:prstGeom prst="homePlate">
            <a:avLst>
              <a:gd name="adj" fmla="val 32815"/>
            </a:avLst>
          </a:prstGeom>
          <a:gradFill>
            <a:gsLst>
              <a:gs pos="0">
                <a:srgbClr val="5DC7E0"/>
              </a:gs>
              <a:gs pos="91000">
                <a:srgbClr val="2A3C98"/>
              </a:gs>
            </a:gsLst>
            <a:lin ang="0" scaled="true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true"/>
          <p:nvPr userDrawn="true"/>
        </p:nvSpPr>
        <p:spPr>
          <a:xfrm>
            <a:off x="944880" y="3136612"/>
            <a:ext cx="3373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gradFill>
                  <a:gsLst>
                    <a:gs pos="0">
                      <a:srgbClr val="5DC7E0"/>
                    </a:gs>
                    <a:gs pos="100000">
                      <a:schemeClr val="bg1"/>
                    </a:gs>
                  </a:gsLst>
                  <a:lin ang="5400000" scaled="true"/>
                </a:gra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谢谢观赏</a:t>
            </a:r>
            <a:endParaRPr lang="en-US" altLang="zh-CN" sz="3200" b="1" dirty="0">
              <a:gradFill>
                <a:gsLst>
                  <a:gs pos="0">
                    <a:srgbClr val="5DC7E0"/>
                  </a:gs>
                  <a:gs pos="100000">
                    <a:schemeClr val="bg1"/>
                  </a:gs>
                </a:gsLst>
                <a:lin ang="5400000" scaled="true"/>
              </a:gra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pic>
        <p:nvPicPr>
          <p:cNvPr id="3" name="图片 2"/>
          <p:cNvPicPr>
            <a:picLocks noChangeAspect="true"/>
          </p:cNvPicPr>
          <p:nvPr userDrawn="true"/>
        </p:nvPicPr>
        <p:blipFill rotWithShape="true">
          <a:blip r:embed="rId2"/>
          <a:srcRect t="57016" b="23738"/>
          <a:stretch>
            <a:fillRect/>
          </a:stretch>
        </p:blipFill>
        <p:spPr>
          <a:xfrm>
            <a:off x="9435143" y="404544"/>
            <a:ext cx="2756857" cy="7289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true"/>
        </p:nvSpPr>
        <p:spPr>
          <a:xfrm>
            <a:off x="12322923" y="2150821"/>
            <a:ext cx="281200" cy="426720"/>
          </a:xfrm>
          <a:prstGeom prst="rect">
            <a:avLst/>
          </a:prstGeom>
          <a:solidFill>
            <a:srgbClr val="2A3C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true"/>
        </p:nvSpPr>
        <p:spPr>
          <a:xfrm>
            <a:off x="12322923" y="2794076"/>
            <a:ext cx="281200" cy="426720"/>
          </a:xfrm>
          <a:prstGeom prst="rect">
            <a:avLst/>
          </a:prstGeom>
          <a:solidFill>
            <a:srgbClr val="5DC7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true"/>
        </p:nvSpPr>
        <p:spPr>
          <a:xfrm>
            <a:off x="12322923" y="3437331"/>
            <a:ext cx="281200" cy="426720"/>
          </a:xfrm>
          <a:prstGeom prst="rect">
            <a:avLst/>
          </a:prstGeom>
          <a:solidFill>
            <a:srgbClr val="5D4B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true"/>
          <p:nvPr userDrawn="true"/>
        </p:nvSpPr>
        <p:spPr>
          <a:xfrm>
            <a:off x="12609203" y="2179515"/>
            <a:ext cx="12021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#2A3C98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true"/>
          <p:nvPr userDrawn="true"/>
        </p:nvSpPr>
        <p:spPr>
          <a:xfrm>
            <a:off x="12609203" y="2822770"/>
            <a:ext cx="12021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#5DC7E0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true"/>
          <p:nvPr userDrawn="true"/>
        </p:nvSpPr>
        <p:spPr>
          <a:xfrm>
            <a:off x="12609203" y="3466025"/>
            <a:ext cx="12021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#5D4BA7</a:t>
            </a:r>
            <a:endParaRPr lang="zh-CN" altLang="en-US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true"/>
          <p:nvPr/>
        </p:nvSpPr>
        <p:spPr>
          <a:xfrm>
            <a:off x="973562" y="2696359"/>
            <a:ext cx="5590572" cy="10604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8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数据赋能</a:t>
            </a:r>
            <a:r>
              <a:rPr lang="en-US" altLang="zh-CN" sz="28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 </a:t>
            </a:r>
            <a:r>
              <a:rPr lang="zh-CN" altLang="en-US" sz="28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乘数而上</a:t>
            </a:r>
            <a:endParaRPr lang="en-US" altLang="zh-CN" sz="2800" b="1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（参赛作品名称）</a:t>
            </a:r>
            <a:endParaRPr kumimoji="1" lang="zh-CN" altLang="en-US" sz="1400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3" name="文本框 2"/>
          <p:cNvSpPr txBox="true"/>
          <p:nvPr/>
        </p:nvSpPr>
        <p:spPr>
          <a:xfrm>
            <a:off x="973562" y="5377998"/>
            <a:ext cx="5590572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XX</a:t>
            </a:r>
            <a:r>
              <a:rPr kumimoji="1" lang="zh-CN" altLang="en-US" sz="20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有限公司</a:t>
            </a: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（参赛团队名称）</a:t>
            </a:r>
            <a:endParaRPr kumimoji="1" lang="zh-CN" altLang="en-US" sz="1600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4" name="文本框 3"/>
          <p:cNvSpPr txBox="true"/>
          <p:nvPr/>
        </p:nvSpPr>
        <p:spPr>
          <a:xfrm>
            <a:off x="973562" y="1285964"/>
            <a:ext cx="5590572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CN" altLang="en-US" sz="20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数据要素</a:t>
            </a:r>
            <a:r>
              <a:rPr kumimoji="1" lang="en-US" altLang="zh-CN" sz="20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×</a:t>
            </a:r>
            <a:r>
              <a:rPr kumimoji="1" lang="zh-CN" altLang="en-US" sz="20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现代农业</a:t>
            </a: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（参赛赛道）</a:t>
            </a:r>
            <a:endParaRPr kumimoji="1" lang="zh-CN" altLang="en-US" sz="1400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true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 dirty="0"/>
              <a:t>（赛题名）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true"/>
          </p:cNvSpPr>
          <p:nvPr>
            <p:ph type="sldNum" sz="quarter" idx="4"/>
          </p:nvPr>
        </p:nvSpPr>
        <p:spPr/>
        <p:txBody>
          <a:bodyPr/>
          <a:lstStyle/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true"/>
          <p:nvPr/>
        </p:nvSpPr>
        <p:spPr>
          <a:xfrm>
            <a:off x="614680" y="588763"/>
            <a:ext cx="812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其他材料</a:t>
            </a:r>
            <a:endParaRPr lang="zh-CN" altLang="en-US" sz="2400" b="1" dirty="0">
              <a:solidFill>
                <a:schemeClr val="bg1"/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946130" y="2202520"/>
            <a:ext cx="9529720" cy="777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lnSpc>
                <a:spcPct val="130000"/>
              </a:lnSpc>
              <a:defRPr kumimoji="1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例如项目相关材料、可直观展示参赛项目效果的视频、产品获奖解决方案的 </a:t>
            </a:r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Demo 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和说明文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/>
              <a:cs typeface="阿里巴巴普惠体 Medium" panose="00020600040101010101" pitchFamily="18" charset="-122"/>
            </a:endParaRPr>
          </a:p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档等</a:t>
            </a:r>
            <a:endParaRPr lang="en-US" altLang="zh-CN" sz="1800" dirty="0">
              <a:latin typeface="HarmonyOS Sans SC" panose="00000500000000000000" pitchFamily="2" charset="-122"/>
              <a:ea typeface="HarmonyOS Sans SC" panose="00000500000000000000"/>
              <a:cs typeface="阿里巴巴普惠体 Medium" panose="00020600040101010101" pitchFamily="18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true"/>
          <p:nvPr/>
        </p:nvSpPr>
        <p:spPr>
          <a:xfrm>
            <a:off x="6038322" y="2677317"/>
            <a:ext cx="5590572" cy="16713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释放传媒数据价值</a:t>
            </a:r>
            <a:endParaRPr lang="en-US" altLang="zh-CN" sz="2800" b="1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塑造影视文化产业新质生产力</a:t>
            </a:r>
            <a:endParaRPr lang="en-US" altLang="zh-CN" sz="2800" b="1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>
              <a:lnSpc>
                <a:spcPct val="150000"/>
              </a:lnSpc>
            </a:pP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（参赛作品名称）</a:t>
            </a:r>
            <a:endParaRPr kumimoji="1" lang="zh-CN" altLang="en-US" sz="1400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3" name="文本框 2"/>
          <p:cNvSpPr txBox="true"/>
          <p:nvPr/>
        </p:nvSpPr>
        <p:spPr>
          <a:xfrm>
            <a:off x="6038322" y="5078278"/>
            <a:ext cx="55905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XX</a:t>
            </a:r>
            <a:r>
              <a:rPr kumimoji="1" lang="zh-CN" altLang="en-US" sz="20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创意有限公司</a:t>
            </a: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（参赛团队名称）</a:t>
            </a:r>
            <a:endParaRPr kumimoji="1" lang="zh-CN" altLang="en-US" sz="1600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4" name="文本框 3"/>
          <p:cNvSpPr txBox="true"/>
          <p:nvPr/>
        </p:nvSpPr>
        <p:spPr>
          <a:xfrm>
            <a:off x="6038322" y="1547600"/>
            <a:ext cx="559057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zh-CN" altLang="en-US" sz="20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数据要素</a:t>
            </a:r>
            <a:r>
              <a:rPr kumimoji="1" lang="en-US" altLang="zh-CN" sz="20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×</a:t>
            </a:r>
            <a:r>
              <a:rPr kumimoji="1" lang="zh-CN" altLang="en-US" sz="20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文化旅游</a:t>
            </a:r>
            <a:r>
              <a:rPr kumimoji="1" lang="zh-CN" altLang="en-US" sz="1400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（参赛赛道）</a:t>
            </a:r>
            <a:endParaRPr kumimoji="1" lang="zh-CN" altLang="en-US" sz="1400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7431842" y="983565"/>
            <a:ext cx="3414770" cy="791381"/>
            <a:chOff x="6973196" y="1328514"/>
            <a:chExt cx="3414770" cy="791381"/>
          </a:xfrm>
        </p:grpSpPr>
        <p:pic>
          <p:nvPicPr>
            <p:cNvPr id="5" name="图片 4"/>
            <p:cNvPicPr>
              <a:picLocks noChangeAspect="true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文本框 5"/>
            <p:cNvSpPr txBox="true"/>
            <p:nvPr/>
          </p:nvSpPr>
          <p:spPr>
            <a:xfrm>
              <a:off x="7030000" y="1328514"/>
              <a:ext cx="67839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01</a:t>
              </a:r>
              <a:endParaRPr kumimoji="1" lang="zh-CN" altLang="en-US" sz="32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" name="文本框 3"/>
            <p:cNvSpPr txBox="true"/>
            <p:nvPr/>
          </p:nvSpPr>
          <p:spPr>
            <a:xfrm>
              <a:off x="7939404" y="1390069"/>
              <a:ext cx="24485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项目概述</a:t>
              </a:r>
              <a:endParaRPr kumimoji="1"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7431842" y="2086184"/>
            <a:ext cx="3414770" cy="791381"/>
            <a:chOff x="6973196" y="1328514"/>
            <a:chExt cx="3414770" cy="791381"/>
          </a:xfrm>
        </p:grpSpPr>
        <p:pic>
          <p:nvPicPr>
            <p:cNvPr id="38" name="图片 37"/>
            <p:cNvPicPr>
              <a:picLocks noChangeAspect="true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39" name="文本框 38"/>
            <p:cNvSpPr txBox="true"/>
            <p:nvPr/>
          </p:nvSpPr>
          <p:spPr>
            <a:xfrm>
              <a:off x="7030000" y="1328514"/>
              <a:ext cx="67839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02</a:t>
              </a:r>
              <a:endParaRPr kumimoji="1" lang="zh-CN" altLang="en-US" sz="32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0" name="文本框 39"/>
            <p:cNvSpPr txBox="true"/>
            <p:nvPr/>
          </p:nvSpPr>
          <p:spPr>
            <a:xfrm>
              <a:off x="7939404" y="1390069"/>
              <a:ext cx="24485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解决方案</a:t>
              </a:r>
              <a:endParaRPr kumimoji="1"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7431842" y="3188803"/>
            <a:ext cx="3414770" cy="791381"/>
            <a:chOff x="6973196" y="1328514"/>
            <a:chExt cx="3414770" cy="791381"/>
          </a:xfrm>
        </p:grpSpPr>
        <p:pic>
          <p:nvPicPr>
            <p:cNvPr id="42" name="图片 41"/>
            <p:cNvPicPr>
              <a:picLocks noChangeAspect="true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43" name="文本框 42"/>
            <p:cNvSpPr txBox="true"/>
            <p:nvPr/>
          </p:nvSpPr>
          <p:spPr>
            <a:xfrm>
              <a:off x="7030000" y="1328514"/>
              <a:ext cx="67839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03</a:t>
              </a:r>
              <a:endParaRPr kumimoji="1" lang="zh-CN" altLang="en-US" sz="32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4" name="文本框 43"/>
            <p:cNvSpPr txBox="true"/>
            <p:nvPr/>
          </p:nvSpPr>
          <p:spPr>
            <a:xfrm>
              <a:off x="7939404" y="1390069"/>
              <a:ext cx="24485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商业模式</a:t>
              </a:r>
              <a:endParaRPr kumimoji="1"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7431842" y="4291422"/>
            <a:ext cx="3414770" cy="791381"/>
            <a:chOff x="6973196" y="1328514"/>
            <a:chExt cx="3414770" cy="791381"/>
          </a:xfrm>
        </p:grpSpPr>
        <p:pic>
          <p:nvPicPr>
            <p:cNvPr id="46" name="图片 45"/>
            <p:cNvPicPr>
              <a:picLocks noChangeAspect="true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47" name="文本框 46"/>
            <p:cNvSpPr txBox="true"/>
            <p:nvPr/>
          </p:nvSpPr>
          <p:spPr>
            <a:xfrm>
              <a:off x="7030000" y="1328514"/>
              <a:ext cx="67839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04</a:t>
              </a:r>
              <a:endParaRPr kumimoji="1" lang="zh-CN" altLang="en-US" sz="32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8" name="文本框 47"/>
            <p:cNvSpPr txBox="true"/>
            <p:nvPr/>
          </p:nvSpPr>
          <p:spPr>
            <a:xfrm>
              <a:off x="7939404" y="1390069"/>
              <a:ext cx="24485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应用价值</a:t>
              </a:r>
              <a:endParaRPr kumimoji="1"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7431842" y="5394041"/>
            <a:ext cx="3414770" cy="791381"/>
            <a:chOff x="6973196" y="1328514"/>
            <a:chExt cx="3414770" cy="791381"/>
          </a:xfrm>
        </p:grpSpPr>
        <p:pic>
          <p:nvPicPr>
            <p:cNvPr id="50" name="图片 49"/>
            <p:cNvPicPr>
              <a:picLocks noChangeAspect="true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51" name="文本框 50"/>
            <p:cNvSpPr txBox="true"/>
            <p:nvPr/>
          </p:nvSpPr>
          <p:spPr>
            <a:xfrm>
              <a:off x="7030000" y="1328514"/>
              <a:ext cx="67839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05</a:t>
              </a:r>
              <a:endParaRPr kumimoji="1" lang="zh-CN" altLang="en-US" sz="32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52" name="文本框 51"/>
            <p:cNvSpPr txBox="true"/>
            <p:nvPr/>
          </p:nvSpPr>
          <p:spPr>
            <a:xfrm>
              <a:off x="7939404" y="1390069"/>
              <a:ext cx="24485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HarmonyOS Sans SC" panose="00000500000000000000" pitchFamily="2" charset="-122"/>
                  <a:ea typeface="HarmonyOS Sans SC" panose="00000500000000000000" pitchFamily="2" charset="-122"/>
                  <a:cs typeface="阿里巴巴普惠体 Medium" panose="00020600040101010101" pitchFamily="18" charset="-122"/>
                </a:rPr>
                <a:t>团队介绍</a:t>
              </a:r>
              <a:endParaRPr kumimoji="1"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true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 dirty="0"/>
              <a:t>（赛题名）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true"/>
          </p:cNvSpPr>
          <p:nvPr>
            <p:ph type="sldNum" sz="quarter" idx="4"/>
          </p:nvPr>
        </p:nvSpPr>
        <p:spPr/>
        <p:txBody>
          <a:bodyPr/>
          <a:lstStyle/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6" name="文本框 5"/>
          <p:cNvSpPr txBox="true"/>
          <p:nvPr/>
        </p:nvSpPr>
        <p:spPr>
          <a:xfrm>
            <a:off x="1331140" y="2499322"/>
            <a:ext cx="9529720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lnSpc>
                <a:spcPct val="130000"/>
              </a:lnSpc>
              <a:defRPr kumimoji="1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列明本项目的项目背景、应用行业、核心优势等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614680" y="588763"/>
            <a:ext cx="5920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>
                    <a:lumMod val="95000"/>
                  </a:schemeClr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项目概述</a:t>
            </a:r>
            <a:endParaRPr lang="zh-CN" altLang="en-US" sz="2400" b="1" dirty="0">
              <a:solidFill>
                <a:schemeClr val="bg1">
                  <a:lumMod val="95000"/>
                </a:schemeClr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true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true"/>
          </p:cNvSpPr>
          <p:nvPr>
            <p:ph type="sldNum" sz="quarter" idx="4"/>
          </p:nvPr>
        </p:nvSpPr>
        <p:spPr/>
        <p:txBody>
          <a:bodyPr/>
          <a:lstStyle/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true"/>
          <p:nvPr/>
        </p:nvSpPr>
        <p:spPr>
          <a:xfrm>
            <a:off x="614680" y="588763"/>
            <a:ext cx="812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解决方案</a:t>
            </a:r>
            <a:endParaRPr lang="zh-CN" altLang="en-US" sz="2400" b="1" dirty="0">
              <a:solidFill>
                <a:schemeClr val="bg1"/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1331140" y="2499322"/>
            <a:ext cx="9529720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lnSpc>
                <a:spcPct val="130000"/>
              </a:lnSpc>
              <a:defRPr kumimoji="1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列明本项目的架构设计、方案功能、关键技术、数据要素利用方案等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true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true"/>
          </p:cNvSpPr>
          <p:nvPr>
            <p:ph type="sldNum" sz="quarter" idx="4"/>
          </p:nvPr>
        </p:nvSpPr>
        <p:spPr/>
        <p:txBody>
          <a:bodyPr/>
          <a:lstStyle/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true"/>
          <p:nvPr/>
        </p:nvSpPr>
        <p:spPr>
          <a:xfrm>
            <a:off x="614680" y="588763"/>
            <a:ext cx="812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商业模式</a:t>
            </a:r>
            <a:endParaRPr lang="zh-CN" altLang="en-US" sz="2400" b="1" dirty="0">
              <a:solidFill>
                <a:schemeClr val="bg1"/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1331140" y="2499322"/>
            <a:ext cx="9529720" cy="2217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lnSpc>
                <a:spcPct val="130000"/>
              </a:lnSpc>
              <a:defRPr kumimoji="1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项目商业转化路径明确、盈利模式清晰，市场需求、商业模式、经济价值等方面具有显著成效。包括但不限于下述方面：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描述本方案所面对的市场受众，分析市场定位。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介绍本方案的商业模式、推广模式、盈利模式、社会效应。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提出本方案的市场策略，包括数据来源、数据要素利用模式、产品价格、成本核算、市场空间、推广渠道、宣传方式，如有可提供成本、收入、市场空间等需要测算说明。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true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true"/>
          </p:cNvSpPr>
          <p:nvPr>
            <p:ph type="sldNum" sz="quarter" idx="4"/>
          </p:nvPr>
        </p:nvSpPr>
        <p:spPr/>
        <p:txBody>
          <a:bodyPr/>
          <a:lstStyle/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true"/>
          <p:nvPr/>
        </p:nvSpPr>
        <p:spPr>
          <a:xfrm>
            <a:off x="614680" y="588763"/>
            <a:ext cx="812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应用价值</a:t>
            </a:r>
            <a:endParaRPr lang="zh-CN" altLang="en-US" sz="2400" b="1" dirty="0">
              <a:solidFill>
                <a:schemeClr val="bg1"/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1039351" y="1293306"/>
            <a:ext cx="9740943" cy="4820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lnSpc>
                <a:spcPct val="130000"/>
              </a:lnSpc>
              <a:defRPr kumimoji="1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pPr algn="l"/>
            <a:r>
              <a:rPr lang="zh-CN" altLang="en-US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先进性</a:t>
            </a:r>
            <a:endParaRPr lang="en-US" altLang="zh-CN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endParaRPr lang="en-US" altLang="zh-CN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项目在技术、产品、服务、应用及商业模式等的一个或多个方面具有独创性、先进性。包括但不限于下述方面：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创新性：描述所申报项目方案在技术、产品、服务、机制、模式等方面的创新水平。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需求相关性：描述所申报项目方案是否切中所在领域重点、难点、堵点等重要需求。项目所解决问题的重要程度和影响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范围。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数据要素相关性：分析数据要素在项目中的作用是否显著，是否充分体现了数据价值。从数据来源广泛性、数据维度、数据价值体现等角度阐述。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请结合专利数量、人才队伍、市场数据等支撑材料说明，介绍方案设计理念及独特优势，尤其在理念、技术、数据要素利用、商业模式等领域的创新点和竞争优势。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true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true"/>
          </p:cNvSpPr>
          <p:nvPr>
            <p:ph type="sldNum" sz="quarter" idx="4"/>
          </p:nvPr>
        </p:nvSpPr>
        <p:spPr/>
        <p:txBody>
          <a:bodyPr/>
          <a:lstStyle/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true"/>
          <p:nvPr/>
        </p:nvSpPr>
        <p:spPr>
          <a:xfrm>
            <a:off x="614680" y="588763"/>
            <a:ext cx="812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应用价值</a:t>
            </a:r>
            <a:endParaRPr lang="zh-CN" altLang="en-US" sz="2400" b="1" dirty="0">
              <a:solidFill>
                <a:schemeClr val="bg1"/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1061632" y="1513400"/>
            <a:ext cx="9529720" cy="4059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lnSpc>
                <a:spcPct val="130000"/>
              </a:lnSpc>
              <a:defRPr kumimoji="1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pPr algn="l"/>
            <a:r>
              <a:rPr lang="zh-CN" altLang="en-US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实效性</a:t>
            </a:r>
            <a:endParaRPr lang="en-US" altLang="zh-CN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endParaRPr lang="en-US" altLang="zh-CN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项目具有实用价值，可行、合理，能够满足行业具体应用需求，相关成果可落地性强。包括但不限于下述方面：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 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实用价值：请描述所申报项目方案（应用案例</a:t>
            </a:r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产品</a:t>
            </a:r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解决方案）应用场景及具体应用案例，解决哪些行业需求痛点问题，具体应用案例、经济效果、社会效益等。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决策成效：请介绍项目基于数据要素进行的决策支撑成效，如在降本、提质、增效等方面的提升程度。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 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服务成效：请介绍项目通过基于数据要素的服务，创造的经济效益、产品可靠性和运行性能提升程度、用户满意度提升情况。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4.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协同能力：请介绍项目通过数据要素利用在提升产业链条协同作用方面的表现。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true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true"/>
          </p:cNvSpPr>
          <p:nvPr>
            <p:ph type="sldNum" sz="quarter" idx="4"/>
          </p:nvPr>
        </p:nvSpPr>
        <p:spPr/>
        <p:txBody>
          <a:bodyPr/>
          <a:lstStyle/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true"/>
          <p:nvPr/>
        </p:nvSpPr>
        <p:spPr>
          <a:xfrm>
            <a:off x="614680" y="588763"/>
            <a:ext cx="812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应用价值</a:t>
            </a:r>
            <a:endParaRPr lang="zh-CN" altLang="en-US" sz="2400" b="1" dirty="0">
              <a:solidFill>
                <a:schemeClr val="bg1"/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1292639" y="1854430"/>
            <a:ext cx="9959294" cy="3339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lnSpc>
                <a:spcPct val="130000"/>
              </a:lnSpc>
              <a:defRPr kumimoji="1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pPr algn="l"/>
            <a:r>
              <a:rPr lang="zh-CN" altLang="en-US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示范性</a:t>
            </a:r>
            <a:endParaRPr lang="en-US" altLang="zh-CN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endParaRPr lang="en-US" altLang="zh-CN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项目能为运用数据要素价值释放带动行业发展提供可参考、可复制的解决方案，可作为示范项目大规模推广。包括但不限于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下述方面：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 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市场潜力</a:t>
            </a:r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项目是否有巨大的社会需求、市场容量大。具有较大示范价值和潜在市场空间。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行业示范性：项目是否形成具有可复制、可推广的运用数据要素赋能行业的解决方案或应用模式。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可持续发展性：项目是否有较好的可持续发展能力。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true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zh-CN" altLang="en-US"/>
              <a:t>（赛题名）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true"/>
          </p:cNvSpPr>
          <p:nvPr>
            <p:ph type="sldNum" sz="quarter" idx="4"/>
          </p:nvPr>
        </p:nvSpPr>
        <p:spPr/>
        <p:txBody>
          <a:bodyPr/>
          <a:lstStyle/>
          <a:p>
            <a:fld id="{6BF2B31A-B3D0-4D9E-9398-89E9C2377AFB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true"/>
          <p:nvPr/>
        </p:nvSpPr>
        <p:spPr>
          <a:xfrm>
            <a:off x="614680" y="588763"/>
            <a:ext cx="8122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HarmonyOS Sans SC" panose="00000500000000000000" pitchFamily="2" charset="-122"/>
                <a:ea typeface="HarmonyOS Sans SC" panose="00000500000000000000" pitchFamily="2" charset="-122"/>
              </a:rPr>
              <a:t>团队介绍</a:t>
            </a:r>
            <a:endParaRPr lang="zh-CN" altLang="en-US" sz="2400" b="1" dirty="0">
              <a:solidFill>
                <a:schemeClr val="bg1"/>
              </a:solidFill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5" name="文本框 4"/>
          <p:cNvSpPr txBox="true"/>
          <p:nvPr/>
        </p:nvSpPr>
        <p:spPr>
          <a:xfrm>
            <a:off x="1331140" y="2499322"/>
            <a:ext cx="9529720" cy="2579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457200">
              <a:lnSpc>
                <a:spcPct val="130000"/>
              </a:lnSpc>
              <a:defRPr kumimoji="1" sz="20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defTabSz="457200"/>
            <a:lvl3pPr defTabSz="457200"/>
            <a:lvl4pPr defTabSz="457200"/>
            <a:lvl5pPr defTabSz="457200"/>
            <a:lvl6pPr defTabSz="457200"/>
            <a:lvl7pPr defTabSz="457200"/>
            <a:lvl8pPr defTabSz="457200"/>
            <a:lvl9pPr defTabSz="457200"/>
          </a:lstStyle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团队</a:t>
            </a:r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企业介绍：履历、资质和优势等</a:t>
            </a:r>
            <a:endParaRPr lang="en-US" altLang="zh-CN" sz="18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algn="l"/>
            <a:endParaRPr lang="en-US" altLang="zh-CN" sz="18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 algn="l"/>
            <a:endParaRPr lang="en-US" altLang="zh-CN" sz="18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 algn="l"/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参赛单位相关的基本资质、申报主体责任声明、财务审计、信用情况等，以及和参赛项目相关的基本资质证明、应用案例证明等材料。所有材料须为参赛单位所有，严禁使用母公司、分</a:t>
            </a:r>
            <a:r>
              <a:rPr lang="en-US" altLang="zh-CN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18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子公司、控股公司或其它非参赛单位材料，否则将取消参赛资格和成绩等证明材料。</a:t>
            </a:r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 algn="l"/>
            <a:endParaRPr lang="zh-CN" altLang="en-US" sz="18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1362</Words>
  <Application>WPS 演示</Application>
  <PresentationFormat>宽屏</PresentationFormat>
  <Paragraphs>127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DejaVu Sans</vt:lpstr>
      <vt:lpstr>HarmonyOS Sans SC</vt:lpstr>
      <vt:lpstr>仿宋</vt:lpstr>
      <vt:lpstr>幼圆</vt:lpstr>
      <vt:lpstr>阿里巴巴普惠体 Medium</vt:lpstr>
      <vt:lpstr>微软雅黑</vt:lpstr>
      <vt:lpstr>黑体</vt:lpstr>
      <vt:lpstr>HarmonyOS Sans SC</vt:lpstr>
      <vt:lpstr>等线</vt:lpstr>
      <vt:lpstr>宋体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Lovenict</dc:creator>
  <cp:lastModifiedBy>inspur</cp:lastModifiedBy>
  <cp:revision>112</cp:revision>
  <dcterms:created xsi:type="dcterms:W3CDTF">2024-08-12T02:49:14Z</dcterms:created>
  <dcterms:modified xsi:type="dcterms:W3CDTF">2024-08-12T02:49:14Z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2052-11.8.2.9831</vt:lpwstr>
  </property>
</Properties>
</file>